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" ContentType="audio/x-wav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7" r:id="rId4"/>
    <p:sldId id="269" r:id="rId5"/>
    <p:sldId id="262" r:id="rId6"/>
    <p:sldId id="263" r:id="rId7"/>
    <p:sldId id="264" r:id="rId8"/>
    <p:sldId id="259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740" autoAdjust="0"/>
  </p:normalViewPr>
  <p:slideViewPr>
    <p:cSldViewPr>
      <p:cViewPr>
        <p:scale>
          <a:sx n="80" d="100"/>
          <a:sy n="80" d="100"/>
        </p:scale>
        <p:origin x="-1686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FB133-74F4-4893-AF7E-D4ECAC50274C}" type="datetimeFigureOut">
              <a:rPr lang="en-GB" smtClean="0"/>
              <a:pPr/>
              <a:t>25/06/2012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C55E6-F585-439E-AECA-A6B5FA7A16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19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-reviews.net/index.php/2012/02/free-survey-software-how-it-might-help-your-busines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Mention me and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ethan</a:t>
            </a:r>
            <a:r>
              <a:rPr lang="en-GB" baseline="0" dirty="0" smtClean="0"/>
              <a:t> meeting at ICAD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050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Mention me and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ethan</a:t>
            </a:r>
            <a:r>
              <a:rPr lang="en-GB" baseline="0" dirty="0" smtClean="0"/>
              <a:t> meeting at ICAD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there have been other reviews, but we wanted to focus on the people doing the sonifications and the software they used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dirty="0" smtClean="0"/>
              <a:t>Who? – disciplines &amp; collaboration</a:t>
            </a:r>
          </a:p>
          <a:p>
            <a:r>
              <a:rPr lang="en-GB" dirty="0" smtClean="0"/>
              <a:t>How? – software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 didn’t do a formal systematic review – that’s not what we set</a:t>
            </a:r>
            <a:r>
              <a:rPr lang="en-GB" baseline="0" dirty="0" smtClean="0"/>
              <a:t> out to do. </a:t>
            </a:r>
          </a:p>
          <a:p>
            <a:endParaRPr lang="en-GB" dirty="0" smtClean="0"/>
          </a:p>
          <a:p>
            <a:r>
              <a:rPr lang="en-GB" dirty="0" smtClean="0"/>
              <a:t>Articles</a:t>
            </a:r>
          </a:p>
          <a:p>
            <a:pPr lvl="1"/>
            <a:r>
              <a:rPr lang="en-GB" dirty="0" smtClean="0"/>
              <a:t>Since 2009</a:t>
            </a:r>
          </a:p>
          <a:p>
            <a:pPr lvl="1"/>
            <a:r>
              <a:rPr lang="en-GB" dirty="0" smtClean="0"/>
              <a:t>29 ICAD, 22 non-ICAD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Non-ICAD articles – ‘searched Web of Science and Google Scholar and followed up relevant references‘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Criteria for inclusion</a:t>
            </a:r>
          </a:p>
          <a:p>
            <a:pPr lvl="1"/>
            <a:r>
              <a:rPr lang="en-GB" dirty="0" smtClean="0"/>
              <a:t>a sonification is created (i.e. not just a discussion of a technique) </a:t>
            </a:r>
          </a:p>
          <a:p>
            <a:pPr lvl="1"/>
            <a:r>
              <a:rPr lang="en-GB" dirty="0" smtClean="0"/>
              <a:t>data are used (real or synthesized)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093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looked at the affiliations of the papers.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ICAD</a:t>
            </a:r>
          </a:p>
          <a:p>
            <a:pPr lvl="1"/>
            <a:r>
              <a:rPr lang="en-GB" dirty="0" smtClean="0"/>
              <a:t>85% (25) affiliated Music / Music Tech dept</a:t>
            </a:r>
          </a:p>
          <a:p>
            <a:pPr lvl="1"/>
            <a:r>
              <a:rPr lang="en-GB" dirty="0" smtClean="0"/>
              <a:t>58% (17) affiliated with applied subject area</a:t>
            </a:r>
          </a:p>
          <a:p>
            <a:pPr lvl="2"/>
            <a:r>
              <a:rPr lang="en-GB" dirty="0" smtClean="0"/>
              <a:t>Physics, Biology, Engineering, Human Movement Science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Physics / Biology / Engineering well represented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Only one social science application – </a:t>
            </a:r>
            <a:r>
              <a:rPr lang="en-GB" i="1" dirty="0" smtClean="0"/>
              <a:t>why?</a:t>
            </a:r>
          </a:p>
          <a:p>
            <a:pPr lvl="1"/>
            <a:r>
              <a:rPr lang="en-GB" i="1" dirty="0" smtClean="0"/>
              <a:t>	Comments</a:t>
            </a:r>
          </a:p>
          <a:p>
            <a:pPr lvl="2"/>
            <a:r>
              <a:rPr lang="en-GB" i="1" dirty="0" smtClean="0"/>
              <a:t>Not a lack of quantitative data</a:t>
            </a:r>
          </a:p>
          <a:p>
            <a:pPr lvl="2"/>
            <a:r>
              <a:rPr lang="en-GB" i="1" dirty="0" smtClean="0"/>
              <a:t>Technical knowledge? Yes &amp; No</a:t>
            </a:r>
          </a:p>
          <a:p>
            <a:pPr lvl="2"/>
            <a:r>
              <a:rPr lang="en-GB" i="1" dirty="0" smtClean="0"/>
              <a:t>Lack of mature, general purpose sonification tool</a:t>
            </a:r>
          </a:p>
          <a:p>
            <a:pPr lvl="1"/>
            <a:endParaRPr lang="en-GB" i="1" dirty="0" smtClean="0"/>
          </a:p>
          <a:p>
            <a:pPr lvl="1"/>
            <a:r>
              <a:rPr lang="en-GB" dirty="0" smtClean="0">
                <a:solidFill>
                  <a:srgbClr val="FFC000"/>
                </a:solidFill>
              </a:rPr>
              <a:t>41% (12) were collaborations between (Music/Music Tech) and (applied subject area)</a:t>
            </a:r>
          </a:p>
          <a:p>
            <a:pPr lvl="1"/>
            <a:r>
              <a:rPr lang="en-GB" dirty="0" smtClean="0">
                <a:solidFill>
                  <a:srgbClr val="FFC000"/>
                </a:solidFill>
              </a:rPr>
              <a:t>	Collaborations</a:t>
            </a:r>
            <a:r>
              <a:rPr lang="en-GB" baseline="0" dirty="0" smtClean="0">
                <a:solidFill>
                  <a:srgbClr val="FFC000"/>
                </a:solidFill>
              </a:rPr>
              <a:t> are important</a:t>
            </a:r>
            <a:endParaRPr lang="en-GB" dirty="0" smtClean="0">
              <a:solidFill>
                <a:srgbClr val="FFC000"/>
              </a:solidFill>
            </a:endParaRPr>
          </a:p>
          <a:p>
            <a:pPr lvl="2"/>
            <a:endParaRPr lang="en-GB" i="1" dirty="0" smtClean="0"/>
          </a:p>
          <a:p>
            <a:pPr lvl="2"/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i="0" dirty="0" smtClean="0"/>
              <a:t>Comparing</a:t>
            </a:r>
            <a:r>
              <a:rPr lang="en-GB" i="0" baseline="0" dirty="0" smtClean="0"/>
              <a:t> ICAD to non-ICAD</a:t>
            </a:r>
            <a:endParaRPr lang="en-GB" i="0" dirty="0" smtClean="0"/>
          </a:p>
          <a:p>
            <a:pPr lvl="1"/>
            <a:endParaRPr lang="en-GB" i="1" dirty="0" smtClean="0"/>
          </a:p>
          <a:p>
            <a:r>
              <a:rPr lang="en-GB" dirty="0" smtClean="0"/>
              <a:t>Non-ICAD</a:t>
            </a:r>
          </a:p>
          <a:p>
            <a:pPr lvl="1"/>
            <a:r>
              <a:rPr lang="en-GB" strike="noStrike" dirty="0" smtClean="0">
                <a:solidFill>
                  <a:srgbClr val="FFC000"/>
                </a:solidFill>
              </a:rPr>
              <a:t>68%</a:t>
            </a:r>
            <a:r>
              <a:rPr lang="en-GB" strike="noStrike" baseline="0" dirty="0" smtClean="0">
                <a:solidFill>
                  <a:srgbClr val="FFC000"/>
                </a:solidFill>
              </a:rPr>
              <a:t> (15 of 22) </a:t>
            </a:r>
            <a:r>
              <a:rPr lang="en-GB" dirty="0" smtClean="0"/>
              <a:t>affiliated Music / Music Tech dept</a:t>
            </a:r>
          </a:p>
          <a:p>
            <a:pPr lvl="1"/>
            <a:r>
              <a:rPr lang="en-GB" dirty="0" smtClean="0"/>
              <a:t>	Less than ICAD but still</a:t>
            </a:r>
            <a:r>
              <a:rPr lang="en-GB" baseline="0" dirty="0" smtClean="0"/>
              <a:t> a significant proportion</a:t>
            </a:r>
            <a:endParaRPr lang="en-GB" dirty="0" smtClean="0"/>
          </a:p>
          <a:p>
            <a:pPr lvl="1"/>
            <a:r>
              <a:rPr lang="en-GB" dirty="0" smtClean="0"/>
              <a:t>77% (17 of 22) in applied subject area </a:t>
            </a:r>
          </a:p>
          <a:p>
            <a:pPr lvl="2"/>
            <a:r>
              <a:rPr lang="en-GB" dirty="0" smtClean="0"/>
              <a:t>Tech &amp; Health, </a:t>
            </a:r>
            <a:r>
              <a:rPr lang="en-GB" dirty="0" err="1" smtClean="0"/>
              <a:t>Env</a:t>
            </a:r>
            <a:r>
              <a:rPr lang="en-GB" dirty="0" smtClean="0"/>
              <a:t> </a:t>
            </a:r>
            <a:r>
              <a:rPr lang="en-GB" dirty="0" err="1" smtClean="0"/>
              <a:t>Sci</a:t>
            </a:r>
            <a:r>
              <a:rPr lang="en-GB" dirty="0" smtClean="0"/>
              <a:t>, Engineering, </a:t>
            </a:r>
            <a:br>
              <a:rPr lang="en-GB" dirty="0" smtClean="0"/>
            </a:br>
            <a:r>
              <a:rPr lang="en-GB" dirty="0" smtClean="0"/>
              <a:t>Life Science, Human Movement </a:t>
            </a:r>
            <a:r>
              <a:rPr lang="en-GB" dirty="0" err="1" smtClean="0"/>
              <a:t>Sci</a:t>
            </a:r>
            <a:endParaRPr lang="en-GB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 social science applications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	Similar</a:t>
            </a:r>
            <a:r>
              <a:rPr lang="en-GB" baseline="0" dirty="0" smtClean="0"/>
              <a:t> reasons?</a:t>
            </a:r>
            <a:endParaRPr lang="en-GB" dirty="0" smtClean="0"/>
          </a:p>
          <a:p>
            <a:pPr lvl="1"/>
            <a:endParaRPr lang="en-GB" dirty="0" smtClean="0">
              <a:solidFill>
                <a:srgbClr val="FFC000"/>
              </a:solidFill>
            </a:endParaRPr>
          </a:p>
          <a:p>
            <a:pPr lvl="1"/>
            <a:r>
              <a:rPr lang="en-GB" dirty="0" smtClean="0">
                <a:solidFill>
                  <a:srgbClr val="FFC000"/>
                </a:solidFill>
              </a:rPr>
              <a:t>23% (5 of 22) were collaborations between (Music/Music Tech) and (applied subject area) (less than ICAD)</a:t>
            </a:r>
          </a:p>
          <a:p>
            <a:pPr lvl="1"/>
            <a:endParaRPr lang="en-GB" dirty="0" smtClean="0">
              <a:solidFill>
                <a:srgbClr val="FFC000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Collaboration with other disciplines is central to sonification.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81% (18 of 22) had some author overlap with ICAD</a:t>
            </a:r>
          </a:p>
          <a:p>
            <a:pPr lvl="2"/>
            <a:r>
              <a:rPr lang="en-GB" dirty="0" smtClean="0"/>
              <a:t>7 had all ICAD authors, 11 had a mix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categorised the articles by the tool they used for sonification. </a:t>
            </a:r>
          </a:p>
          <a:p>
            <a:r>
              <a:rPr lang="en-GB" dirty="0" smtClean="0"/>
              <a:t>We did create graph, but</a:t>
            </a:r>
            <a:r>
              <a:rPr lang="en-GB" baseline="0" dirty="0" smtClean="0"/>
              <a:t> also created a sonification. </a:t>
            </a:r>
            <a:endParaRPr lang="en-GB" dirty="0" smtClean="0"/>
          </a:p>
          <a:p>
            <a:r>
              <a:rPr lang="en-GB" dirty="0" smtClean="0"/>
              <a:t>Sonified graph</a:t>
            </a:r>
          </a:p>
          <a:p>
            <a:pPr lvl="1"/>
            <a:r>
              <a:rPr lang="en-GB" dirty="0" smtClean="0"/>
              <a:t>Series of synthesised notes</a:t>
            </a:r>
          </a:p>
          <a:p>
            <a:pPr lvl="1"/>
            <a:r>
              <a:rPr lang="en-GB" dirty="0" smtClean="0"/>
              <a:t>Played in pairs for each tool, with the first (lower)</a:t>
            </a:r>
            <a:r>
              <a:rPr lang="en-GB" baseline="0" dirty="0" smtClean="0"/>
              <a:t> note being ICAD and the second (higher) being non-ICAD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'Each note represents an article'  - so if a note is played 3 times</a:t>
            </a:r>
            <a:r>
              <a:rPr lang="en-GB" baseline="0" dirty="0" smtClean="0"/>
              <a:t> that means there were three articles for that tool</a:t>
            </a:r>
            <a:endParaRPr lang="en-GB" dirty="0" smtClean="0"/>
          </a:p>
          <a:p>
            <a:pPr lvl="1"/>
            <a:r>
              <a:rPr lang="en-GB" dirty="0" smtClean="0"/>
              <a:t>example – </a:t>
            </a:r>
            <a:r>
              <a:rPr lang="en-GB" dirty="0" err="1" smtClean="0"/>
              <a:t>SuperCollider</a:t>
            </a:r>
            <a:endParaRPr lang="en-GB" dirty="0" smtClean="0"/>
          </a:p>
          <a:p>
            <a:pPr lvl="1"/>
            <a:r>
              <a:rPr lang="en-GB" dirty="0" smtClean="0"/>
              <a:t>9 ICAD, 3 non-ICAD</a:t>
            </a:r>
          </a:p>
          <a:p>
            <a:pPr lvl="1"/>
            <a:r>
              <a:rPr lang="en-GB" dirty="0" smtClean="0"/>
              <a:t>then play all</a:t>
            </a:r>
          </a:p>
          <a:p>
            <a:r>
              <a:rPr lang="en-GB" baseline="0" dirty="0" smtClean="0"/>
              <a:t>Did you get an idea of the data?</a:t>
            </a:r>
          </a:p>
          <a:p>
            <a:r>
              <a:rPr lang="en-GB" baseline="0" dirty="0" smtClean="0"/>
              <a:t>Show graph</a:t>
            </a:r>
          </a:p>
          <a:p>
            <a:r>
              <a:rPr lang="en-GB" baseline="0" dirty="0" smtClean="0"/>
              <a:t>Did the sonification match the graph?</a:t>
            </a:r>
          </a:p>
          <a:p>
            <a:r>
              <a:rPr lang="en-GB" baseline="0" dirty="0" smtClean="0"/>
              <a:t>Sonification by Ethan’s </a:t>
            </a:r>
            <a:r>
              <a:rPr lang="en-GB" baseline="0" dirty="0" err="1" smtClean="0"/>
              <a:t>playitbyr</a:t>
            </a:r>
            <a:r>
              <a:rPr lang="en-GB" baseline="0" dirty="0" smtClean="0"/>
              <a:t> package for 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ICAD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SuperCollider</a:t>
            </a:r>
            <a:r>
              <a:rPr lang="en-GB" baseline="0" dirty="0" smtClean="0"/>
              <a:t> and Pd most popular – unsurprisingly. </a:t>
            </a:r>
          </a:p>
          <a:p>
            <a:pPr lvl="1"/>
            <a:r>
              <a:rPr lang="en-GB" baseline="0" dirty="0" smtClean="0"/>
              <a:t>‘Other’ covers a smattering of custom hardware and software</a:t>
            </a:r>
          </a:p>
          <a:p>
            <a:r>
              <a:rPr lang="en-GB" baseline="0" dirty="0" smtClean="0"/>
              <a:t>Non-ICAD – Built in MIDI most common </a:t>
            </a:r>
          </a:p>
          <a:p>
            <a:r>
              <a:rPr lang="en-GB" baseline="0" dirty="0" smtClean="0"/>
              <a:t>	simple, easy to use, well supported, lots of libraries / add-ons for easy integration</a:t>
            </a:r>
          </a:p>
          <a:p>
            <a:r>
              <a:rPr lang="en-GB" baseline="0" dirty="0" smtClean="0"/>
              <a:t>	Also Pd. </a:t>
            </a:r>
          </a:p>
          <a:p>
            <a:r>
              <a:rPr lang="en-GB" baseline="0" dirty="0" smtClean="0"/>
              <a:t>Other patterns – </a:t>
            </a:r>
            <a:r>
              <a:rPr lang="en-GB" baseline="0" dirty="0" err="1" smtClean="0"/>
              <a:t>Matlab</a:t>
            </a:r>
            <a:r>
              <a:rPr lang="en-GB" baseline="0" dirty="0" smtClean="0"/>
              <a:t> – a sound add on to an existing well used program</a:t>
            </a:r>
          </a:p>
          <a:p>
            <a:r>
              <a:rPr lang="en-GB" baseline="0" dirty="0" smtClean="0"/>
              <a:t>Why? – time limited (2005 or 2000, MIDI would be larger and Pd/</a:t>
            </a:r>
            <a:r>
              <a:rPr lang="en-GB" baseline="0" dirty="0" err="1" smtClean="0"/>
              <a:t>ChucK</a:t>
            </a:r>
            <a:r>
              <a:rPr lang="en-GB" baseline="0" dirty="0" smtClean="0"/>
              <a:t> would be 0).</a:t>
            </a:r>
          </a:p>
          <a:p>
            <a:r>
              <a:rPr lang="en-GB" baseline="0" dirty="0" smtClean="0"/>
              <a:t>What are we not seeing?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 of 22 authors on &gt;1 publication (ICAD</a:t>
            </a:r>
            <a:r>
              <a:rPr lang="en-GB" baseline="0" dirty="0" smtClean="0"/>
              <a:t> and non-ICAD)</a:t>
            </a:r>
            <a:r>
              <a:rPr lang="en-GB" dirty="0" smtClean="0"/>
              <a:t>, only 5 used more than one tool</a:t>
            </a:r>
          </a:p>
          <a:p>
            <a:r>
              <a:rPr lang="en-GB" dirty="0" smtClean="0"/>
              <a:t>Many people stick with the same tool</a:t>
            </a:r>
          </a:p>
          <a:p>
            <a:pPr lvl="1"/>
            <a:r>
              <a:rPr lang="en-GB" dirty="0" smtClean="0"/>
              <a:t>Sticking with something you know is easy, learning something new is not!</a:t>
            </a:r>
          </a:p>
          <a:p>
            <a:r>
              <a:rPr lang="en-GB" dirty="0" smtClean="0"/>
              <a:t>Whose used (i.e. published with) more than one tool?</a:t>
            </a:r>
          </a:p>
          <a:p>
            <a:pPr lvl="1"/>
            <a:r>
              <a:rPr lang="en-GB" dirty="0" smtClean="0"/>
              <a:t>What</a:t>
            </a:r>
            <a:r>
              <a:rPr lang="en-GB" baseline="0" dirty="0" smtClean="0"/>
              <a:t> made you change tool? Or what made you not change tool?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Initially looked at: context, purpose, type of data, user evaluation,  target user group etc.</a:t>
            </a:r>
          </a:p>
          <a:p>
            <a:r>
              <a:rPr lang="en-GB" dirty="0" smtClean="0"/>
              <a:t>But often complex to define or not included in some papers</a:t>
            </a:r>
          </a:p>
          <a:p>
            <a:r>
              <a:rPr lang="en-GB" dirty="0" smtClean="0"/>
              <a:t>A survey would be a good option:</a:t>
            </a:r>
          </a:p>
          <a:p>
            <a:pPr lvl="1"/>
            <a:r>
              <a:rPr lang="en-GB" dirty="0" smtClean="0"/>
              <a:t>Why are people </a:t>
            </a:r>
            <a:r>
              <a:rPr lang="en-GB" dirty="0" err="1" smtClean="0"/>
              <a:t>sonifying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Why are they using these specific tools?</a:t>
            </a:r>
            <a:endParaRPr lang="en-GB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Survey</a:t>
            </a:r>
            <a:r>
              <a:rPr lang="en-GB" baseline="0" dirty="0" smtClean="0"/>
              <a:t> image http://www.survey-reviews.net/wp-content/uploads/2012/02/survey-software.jpg on </a:t>
            </a:r>
            <a:r>
              <a:rPr lang="en-GB" dirty="0" smtClean="0">
                <a:hlinkClick r:id="rId3"/>
              </a:rPr>
              <a:t>http://www.survey-reviews.net/index.php/2012/02/free-survey-software-how-it-might-help-your-business/#more-403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336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33374" y="1916832"/>
            <a:ext cx="7740106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GB" sz="3600" b="1" dirty="0" smtClean="0">
                <a:latin typeface="Myriad Pro" pitchFamily="34" charset="0"/>
              </a:rPr>
              <a:t>Title of this presentation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33374" y="2924944"/>
            <a:ext cx="7740650" cy="5762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sz="2800" dirty="0" smtClean="0">
                <a:latin typeface="Myriad Pro" pitchFamily="34" charset="0"/>
              </a:rPr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533374" y="3573017"/>
            <a:ext cx="7740650" cy="43204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Position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124743"/>
            <a:ext cx="5603643" cy="360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6/25/2012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341438"/>
            <a:ext cx="8085138" cy="5033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/>
            </a:lvl1pPr>
          </a:lstStyle>
          <a:p>
            <a:r>
              <a:rPr lang="en-GB" sz="2400" b="1" dirty="0" smtClean="0">
                <a:latin typeface="Myriad Pro" pitchFamily="34" charset="0"/>
              </a:rPr>
              <a:t>Paragraph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1550" y="1916113"/>
            <a:ext cx="8085138" cy="3529012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533525" y="2565400"/>
            <a:ext cx="7019925" cy="5032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E-mail address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1533525" y="1989138"/>
            <a:ext cx="7019925" cy="431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sz="2400" b="1" dirty="0" smtClean="0">
                <a:solidFill>
                  <a:prstClr val="black"/>
                </a:solidFill>
                <a:latin typeface="Myriad Pro" pitchFamily="34" charset="0"/>
              </a:rPr>
              <a:t>Closing slide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7102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380" y="370505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380" y="220486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G:\ECEHH\Graphics\ERDF ESF Logos\ERDF + ES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374" y="5566844"/>
            <a:ext cx="1940642" cy="9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ECEHH\Graphics\ERDF ESF Logos\Conv_Colou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459" y="5647115"/>
            <a:ext cx="2190306" cy="8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:\ECEHH\Shared\Logos\College Logos\PCMD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207" y="5744147"/>
            <a:ext cx="2258273" cy="6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6/25/2012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6/25/2012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6/25/2012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6/25/2012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6/25/2012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audio" Target="../media/audio2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09056" y="1700808"/>
            <a:ext cx="7216352" cy="1944216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Who’s Sonifying Data and </a:t>
            </a:r>
          </a:p>
          <a:p>
            <a:pPr algn="ctr"/>
            <a:r>
              <a:rPr lang="en-GB" sz="3200" b="1" dirty="0" smtClean="0"/>
              <a:t>How are they doing it?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3200" b="1" dirty="0" smtClean="0"/>
              <a:t>A comparison of ICAD and </a:t>
            </a:r>
          </a:p>
          <a:p>
            <a:pPr algn="ctr"/>
            <a:r>
              <a:rPr lang="en-GB" sz="3200" b="1" dirty="0" smtClean="0"/>
              <a:t>other venues since 2009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36576" y="4941168"/>
            <a:ext cx="7740650" cy="576262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Nick Bearman &amp; Ethan Brown</a:t>
            </a:r>
            <a:endParaRPr lang="en-GB" sz="2800" dirty="0"/>
          </a:p>
        </p:txBody>
      </p:sp>
      <p:pic>
        <p:nvPicPr>
          <p:cNvPr id="1026" name="Picture 2" descr="d:\Local Data\nebearman\Dropbox\Conferences, Posters &amp; Papers\2012 ICAD\Presentation\playitbyr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088" y="188640"/>
            <a:ext cx="3872880" cy="1266635"/>
          </a:xfrm>
          <a:prstGeom prst="rect">
            <a:avLst/>
          </a:prstGeom>
          <a:noFill/>
        </p:spPr>
      </p:pic>
      <p:pic>
        <p:nvPicPr>
          <p:cNvPr id="5" name="Picture 2" descr="G:\ECEHH\Graphics\ECEHH Logo\ECEHH LOGO_mark and 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4248472" cy="10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36576" y="5805264"/>
            <a:ext cx="7740650" cy="576262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ICAD 2012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9265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13936" y="511587"/>
            <a:ext cx="2703560" cy="266725"/>
          </a:xfrm>
        </p:spPr>
        <p:txBody>
          <a:bodyPr>
            <a:normAutofit fontScale="40000" lnSpcReduction="2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0552" y="620688"/>
            <a:ext cx="8085138" cy="503386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Who’s sonifying data &amp; How are they doing it?</a:t>
            </a:r>
            <a:endParaRPr lang="en-GB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1550" y="1412776"/>
            <a:ext cx="7005786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Who? – disciplines &amp; collaboration</a:t>
            </a:r>
          </a:p>
          <a:p>
            <a:r>
              <a:rPr lang="en-GB" dirty="0" smtClean="0"/>
              <a:t>How? – software</a:t>
            </a:r>
          </a:p>
          <a:p>
            <a:r>
              <a:rPr lang="en-GB" dirty="0" smtClean="0"/>
              <a:t>Articles</a:t>
            </a:r>
          </a:p>
          <a:p>
            <a:pPr lvl="1"/>
            <a:r>
              <a:rPr lang="en-GB" dirty="0" smtClean="0"/>
              <a:t>Since 2009</a:t>
            </a:r>
          </a:p>
          <a:p>
            <a:pPr lvl="1"/>
            <a:r>
              <a:rPr lang="en-GB" dirty="0" smtClean="0"/>
              <a:t>29 ICAD, 22 non-ICAD</a:t>
            </a:r>
          </a:p>
          <a:p>
            <a:r>
              <a:rPr lang="en-GB" dirty="0" smtClean="0"/>
              <a:t>Criteria for inclusion</a:t>
            </a:r>
          </a:p>
          <a:p>
            <a:pPr lvl="1"/>
            <a:r>
              <a:rPr lang="en-GB" dirty="0" smtClean="0"/>
              <a:t>a sonification is created</a:t>
            </a:r>
          </a:p>
          <a:p>
            <a:pPr lvl="1"/>
            <a:r>
              <a:rPr lang="en-GB" dirty="0" smtClean="0"/>
              <a:t>data are used</a:t>
            </a:r>
          </a:p>
        </p:txBody>
      </p:sp>
      <p:pic>
        <p:nvPicPr>
          <p:cNvPr id="1026" name="Picture 2" descr="d:\Local Data\nebearman\Dropbox\Conferences, Posters &amp; Papers\2012 GISRUK\Poster\Images\stick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344" y="3284984"/>
            <a:ext cx="821358" cy="1402879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6825208" y="2132856"/>
            <a:ext cx="1352600" cy="891480"/>
          </a:xfrm>
          <a:prstGeom prst="cloudCallout">
            <a:avLst>
              <a:gd name="adj1" fmla="val 59634"/>
              <a:gd name="adj2" fmla="val 742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?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8544" y="404664"/>
            <a:ext cx="4025652" cy="7200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Who’s </a:t>
            </a:r>
            <a:r>
              <a:rPr lang="en-GB" sz="2800" dirty="0" err="1" smtClean="0"/>
              <a:t>sonifying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2480" y="1340768"/>
          <a:ext cx="9138221" cy="258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138"/>
                <a:gridCol w="2138899"/>
                <a:gridCol w="2058184"/>
              </a:tblGrid>
              <a:tr h="424281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ICAD (29)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Non-ICAD (22)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281">
                <a:tc>
                  <a:txBody>
                    <a:bodyPr/>
                    <a:lstStyle/>
                    <a:p>
                      <a:r>
                        <a:rPr lang="en-GB" dirty="0" smtClean="0"/>
                        <a:t>Affiliated with Music / Music Tech dept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28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Affiliated with applied subject area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- Physics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, Biology, Engineering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58%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Social Science Applications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232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Collaborations between Music/Music Tech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and applied subject area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23%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377522" y="1124744"/>
            <a:ext cx="2160240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8544" y="404664"/>
            <a:ext cx="4025652" cy="7200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Who’s </a:t>
            </a:r>
            <a:r>
              <a:rPr lang="en-GB" sz="2800" dirty="0" err="1" smtClean="0"/>
              <a:t>sonifying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2480" y="1340768"/>
          <a:ext cx="9138221" cy="258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138"/>
                <a:gridCol w="2138899"/>
                <a:gridCol w="2058184"/>
              </a:tblGrid>
              <a:tr h="424281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ICAD (29)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Non-ICAD (22)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281">
                <a:tc>
                  <a:txBody>
                    <a:bodyPr/>
                    <a:lstStyle/>
                    <a:p>
                      <a:r>
                        <a:rPr lang="en-GB" dirty="0" smtClean="0"/>
                        <a:t>Affiliated with Music / Music Tech dept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28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Affiliated with applied subject area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- Physics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, Biology, Engineering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58%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Social Science Applications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232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Collaborations between Music/Music Tech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and applied subject area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23%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7113240" y="5720576"/>
            <a:ext cx="576064" cy="4802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697416" y="5742692"/>
            <a:ext cx="504056" cy="4802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13936" y="511587"/>
            <a:ext cx="2703560" cy="266725"/>
          </a:xfrm>
        </p:spPr>
        <p:txBody>
          <a:bodyPr>
            <a:normAutofit fontScale="40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sig1.png"/>
          <p:cNvPicPr>
            <a:picLocks noChangeAspect="1"/>
          </p:cNvPicPr>
          <p:nvPr/>
        </p:nvPicPr>
        <p:blipFill>
          <a:blip r:embed="rId5" cstate="print"/>
          <a:srcRect r="13550"/>
          <a:stretch>
            <a:fillRect/>
          </a:stretch>
        </p:blipFill>
        <p:spPr>
          <a:xfrm>
            <a:off x="-28575" y="980729"/>
            <a:ext cx="9906000" cy="3583532"/>
          </a:xfrm>
          <a:prstGeom prst="rect">
            <a:avLst/>
          </a:prstGeom>
        </p:spPr>
      </p:pic>
      <p:pic>
        <p:nvPicPr>
          <p:cNvPr id="8" name="Picture 7" descr="sig1.png"/>
          <p:cNvPicPr>
            <a:picLocks noChangeAspect="1"/>
          </p:cNvPicPr>
          <p:nvPr/>
        </p:nvPicPr>
        <p:blipFill>
          <a:blip r:embed="rId5" cstate="print"/>
          <a:srcRect l="87350" t="38179" r="710" b="43736"/>
          <a:stretch>
            <a:fillRect/>
          </a:stretch>
        </p:blipFill>
        <p:spPr>
          <a:xfrm>
            <a:off x="8409384" y="4365104"/>
            <a:ext cx="1368152" cy="648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0157" y="4231754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</a:t>
            </a:r>
            <a:r>
              <a:rPr lang="en-GB" sz="1200" dirty="0" err="1" smtClean="0"/>
              <a:t>PureData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pic>
        <p:nvPicPr>
          <p:cNvPr id="10" name="Picture 2" descr="d:\Local Data\nebearman\Dropbox\Conferences, Posters &amp; Papers\2012 ICAD\Presentation\playitbyr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1192" y="5679371"/>
            <a:ext cx="2936776" cy="9604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97340" y="332656"/>
            <a:ext cx="375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Myriad Pro" pitchFamily="34" charset="0"/>
                <a:ea typeface="+mj-ea"/>
                <a:cs typeface="+mj-cs"/>
              </a:rPr>
              <a:t>How are they doing it?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9184" y="5229200"/>
            <a:ext cx="1863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Sonification by: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776536" y="4869160"/>
            <a:ext cx="360040" cy="360040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1424608" y="4869160"/>
            <a:ext cx="360040" cy="360040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olsgraphintro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olsgraph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13936" y="511587"/>
            <a:ext cx="2703560" cy="266725"/>
          </a:xfrm>
        </p:spPr>
        <p:txBody>
          <a:bodyPr>
            <a:normAutofit fontScale="40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8544" y="836712"/>
            <a:ext cx="8085138" cy="50338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ea typeface="+mj-ea"/>
                <a:cs typeface="+mj-cs"/>
              </a:rPr>
              <a:t>Learning something new...</a:t>
            </a:r>
            <a:endParaRPr lang="en-GB" sz="2800" b="1" dirty="0"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Out of 22 authors on &gt;1 publication</a:t>
            </a:r>
            <a:br>
              <a:rPr lang="en-GB" dirty="0" smtClean="0"/>
            </a:br>
            <a:r>
              <a:rPr lang="en-GB" dirty="0" smtClean="0"/>
              <a:t> only 5 used more than one tool</a:t>
            </a:r>
          </a:p>
          <a:p>
            <a:r>
              <a:rPr lang="en-GB" dirty="0" smtClean="0"/>
              <a:t>Many people stick with the same tool</a:t>
            </a:r>
          </a:p>
          <a:p>
            <a:endParaRPr lang="en-GB" dirty="0" smtClean="0"/>
          </a:p>
          <a:p>
            <a:r>
              <a:rPr lang="en-GB" dirty="0" smtClean="0"/>
              <a:t>Who has used (i.e. published with) more than one tool?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13936" y="511587"/>
            <a:ext cx="2703560" cy="266725"/>
          </a:xfrm>
        </p:spPr>
        <p:txBody>
          <a:bodyPr>
            <a:normAutofit fontScale="40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4568" y="980728"/>
            <a:ext cx="8085138" cy="50338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ea typeface="+mj-ea"/>
                <a:cs typeface="+mj-cs"/>
              </a:rPr>
              <a:t>Limitations</a:t>
            </a:r>
            <a:endParaRPr lang="en-GB" sz="2800" b="1" dirty="0"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Initially looked at: context, purpose, type of data, user evaluation,  target user group etc.</a:t>
            </a:r>
          </a:p>
          <a:p>
            <a:r>
              <a:rPr lang="en-GB" dirty="0" smtClean="0"/>
              <a:t>But often complex to define or not included in some papers</a:t>
            </a:r>
          </a:p>
          <a:p>
            <a:r>
              <a:rPr lang="en-GB" dirty="0" smtClean="0"/>
              <a:t>A survey would be a good option:</a:t>
            </a:r>
          </a:p>
          <a:p>
            <a:pPr lvl="1"/>
            <a:r>
              <a:rPr lang="en-GB" dirty="0" smtClean="0"/>
              <a:t>Why are people </a:t>
            </a:r>
            <a:r>
              <a:rPr lang="en-GB" dirty="0" err="1" smtClean="0"/>
              <a:t>sonifying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Why are they using these specific tools?</a:t>
            </a:r>
            <a:endParaRPr lang="en-GB" dirty="0"/>
          </a:p>
        </p:txBody>
      </p:sp>
      <p:pic>
        <p:nvPicPr>
          <p:cNvPr id="5122" name="Picture 2" descr="Survey 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324" y="4687812"/>
            <a:ext cx="2651676" cy="217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568624" y="2492896"/>
            <a:ext cx="7019925" cy="43180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Questions and discussion!</a:t>
            </a:r>
            <a:endParaRPr lang="en-GB" sz="2800" b="1" dirty="0"/>
          </a:p>
        </p:txBody>
      </p:sp>
      <p:pic>
        <p:nvPicPr>
          <p:cNvPr id="4" name="Picture 2" descr="d:\Local Data\nebearman\Dropbox\Conferences, Posters &amp; Papers\2012 ICAD\Presentation\playitbyr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088" y="188640"/>
            <a:ext cx="3872880" cy="1266635"/>
          </a:xfrm>
          <a:prstGeom prst="rect">
            <a:avLst/>
          </a:prstGeom>
          <a:noFill/>
        </p:spPr>
      </p:pic>
      <p:pic>
        <p:nvPicPr>
          <p:cNvPr id="5" name="Picture 2" descr="G:\ECEHH\Graphics\ECEHH Logo\ECEHH LOGO_mark and 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4248472" cy="10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ECEHH\Graphics\ERDF ESF Logos\ERDF + ES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988"/>
          <a:stretch>
            <a:fillRect/>
          </a:stretch>
        </p:blipFill>
        <p:spPr bwMode="auto">
          <a:xfrm>
            <a:off x="3170945" y="5589240"/>
            <a:ext cx="989967" cy="9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ECEHH\Graphics\ERDF ESF Logos\Conv_Colo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966" y="5669511"/>
            <a:ext cx="2190306" cy="8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05794" y="4437112"/>
            <a:ext cx="1960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latin typeface="Myriad Pro" pitchFamily="34" charset="0"/>
              </a:rPr>
              <a:t>ecehh.org</a:t>
            </a:r>
          </a:p>
          <a:p>
            <a:pPr algn="ctr"/>
            <a:r>
              <a:rPr lang="en-GB" sz="2400" b="1" dirty="0" smtClean="0">
                <a:latin typeface="Myriad Pro" pitchFamily="34" charset="0"/>
              </a:rPr>
              <a:t>playitbyr.org</a:t>
            </a:r>
            <a:endParaRPr lang="en-GB" sz="24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3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A4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A4 v2</Template>
  <TotalTime>522</TotalTime>
  <Words>727</Words>
  <Application>Microsoft Office PowerPoint</Application>
  <PresentationFormat>A4 Paper (210x297 mm)</PresentationFormat>
  <Paragraphs>162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Powerpoint Template A4 v2</vt:lpstr>
      <vt:lpstr>Slide 1</vt:lpstr>
      <vt:lpstr>Slide 2</vt:lpstr>
      <vt:lpstr>Who’s sonifying?</vt:lpstr>
      <vt:lpstr>Who’s sonifying?</vt:lpstr>
      <vt:lpstr>Slide 5</vt:lpstr>
      <vt:lpstr>Slide 6</vt:lpstr>
      <vt:lpstr>Slide 7</vt:lpstr>
      <vt:lpstr>Slide 8</vt:lpstr>
    </vt:vector>
  </TitlesOfParts>
  <Company>University of Plymouth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Bearman</dc:creator>
  <cp:lastModifiedBy>Nick Bearman</cp:lastModifiedBy>
  <cp:revision>68</cp:revision>
  <dcterms:created xsi:type="dcterms:W3CDTF">2012-05-22T07:25:54Z</dcterms:created>
  <dcterms:modified xsi:type="dcterms:W3CDTF">2012-06-25T13:23:38Z</dcterms:modified>
</cp:coreProperties>
</file>